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73" d="100"/>
          <a:sy n="73" d="100"/>
        </p:scale>
        <p:origin x="-126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sz="6600" dirty="0" smtClean="0">
                <a:solidFill>
                  <a:schemeClr val="accent1">
                    <a:lumMod val="75000"/>
                  </a:schemeClr>
                </a:solidFill>
              </a:rPr>
              <a:t>Exames Nacionais 2017</a:t>
            </a:r>
            <a:endParaRPr lang="pt-PT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9617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3"/>
          </p:nvPr>
        </p:nvSpPr>
        <p:spPr>
          <a:xfrm>
            <a:off x="913773" y="751562"/>
            <a:ext cx="10497437" cy="503963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PT" sz="3200" b="1" dirty="0">
                <a:solidFill>
                  <a:srgbClr val="161616"/>
                </a:solidFill>
                <a:latin typeface="Calibri" panose="020F0502020204030204" pitchFamily="34" charset="0"/>
              </a:rPr>
              <a:t>Quando são as inscrições para os exames nacionais?</a:t>
            </a:r>
          </a:p>
          <a:p>
            <a:r>
              <a:rPr lang="pt-PT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"/>
              </a:rPr>
              <a:t>1ª Fase: </a:t>
            </a:r>
            <a:r>
              <a:rPr lang="pt-PT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Open Sans"/>
              </a:rPr>
              <a:t>13 </a:t>
            </a:r>
            <a:r>
              <a:rPr lang="pt-PT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"/>
              </a:rPr>
              <a:t>a </a:t>
            </a:r>
            <a:r>
              <a:rPr lang="pt-PT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Open Sans"/>
              </a:rPr>
              <a:t>24 de fevereiro</a:t>
            </a:r>
            <a:r>
              <a:rPr lang="pt-PT" dirty="0" smtClean="0">
                <a:solidFill>
                  <a:srgbClr val="484848"/>
                </a:solidFill>
                <a:latin typeface="Open Sans"/>
              </a:rPr>
              <a:t>.</a:t>
            </a:r>
            <a:endParaRPr lang="pt-PT" dirty="0">
              <a:solidFill>
                <a:srgbClr val="484848"/>
              </a:solidFill>
              <a:latin typeface="Open Sans"/>
            </a:endParaRPr>
          </a:p>
          <a:p>
            <a:r>
              <a:rPr lang="pt-PT" dirty="0">
                <a:solidFill>
                  <a:srgbClr val="484848"/>
                </a:solidFill>
                <a:latin typeface="Open Sans"/>
              </a:rPr>
              <a:t>2ª Fase: 13 a </a:t>
            </a:r>
            <a:r>
              <a:rPr lang="pt-PT" dirty="0" smtClean="0">
                <a:solidFill>
                  <a:srgbClr val="484848"/>
                </a:solidFill>
                <a:latin typeface="Open Sans"/>
              </a:rPr>
              <a:t>17 </a:t>
            </a:r>
            <a:r>
              <a:rPr lang="pt-PT" dirty="0">
                <a:solidFill>
                  <a:srgbClr val="484848"/>
                </a:solidFill>
                <a:latin typeface="Open Sans"/>
              </a:rPr>
              <a:t>de julho.</a:t>
            </a:r>
          </a:p>
          <a:p>
            <a:pPr marL="0" indent="0" algn="just">
              <a:buNone/>
            </a:pPr>
            <a:endParaRPr lang="pt-PT" dirty="0" smtClean="0">
              <a:solidFill>
                <a:srgbClr val="484848"/>
              </a:solidFill>
              <a:latin typeface="Open Sans"/>
            </a:endParaRPr>
          </a:p>
          <a:p>
            <a:pPr marL="0" indent="0" algn="just">
              <a:buNone/>
            </a:pPr>
            <a:r>
              <a:rPr lang="pt-PT" b="1" dirty="0" smtClean="0">
                <a:solidFill>
                  <a:srgbClr val="484848"/>
                </a:solidFill>
                <a:latin typeface="Open Sans"/>
              </a:rPr>
              <a:t>Algumas </a:t>
            </a:r>
            <a:r>
              <a:rPr lang="pt-PT" b="1" dirty="0">
                <a:solidFill>
                  <a:srgbClr val="484848"/>
                </a:solidFill>
                <a:latin typeface="Open Sans"/>
              </a:rPr>
              <a:t>chamadas de atenção:</a:t>
            </a:r>
          </a:p>
          <a:p>
            <a:pPr algn="just"/>
            <a:r>
              <a:rPr lang="pt-PT" dirty="0">
                <a:solidFill>
                  <a:srgbClr val="484848"/>
                </a:solidFill>
                <a:latin typeface="Calibri" panose="020F0502020204030204" pitchFamily="34" charset="0"/>
              </a:rPr>
              <a:t>A </a:t>
            </a:r>
            <a:r>
              <a:rPr lang="pt-PT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inscrição na 1ª fase dos exames nacionais é obrigatória</a:t>
            </a:r>
            <a:r>
              <a:rPr lang="pt-PT" dirty="0">
                <a:solidFill>
                  <a:srgbClr val="484848"/>
                </a:solidFill>
                <a:latin typeface="Calibri" panose="020F0502020204030204" pitchFamily="34" charset="0"/>
              </a:rPr>
              <a:t> para os alunos internos e autopropostos.</a:t>
            </a:r>
          </a:p>
          <a:p>
            <a:pPr algn="just"/>
            <a:r>
              <a:rPr lang="pt-PT" dirty="0">
                <a:solidFill>
                  <a:srgbClr val="484848"/>
                </a:solidFill>
                <a:latin typeface="Calibri" panose="020F0502020204030204" pitchFamily="34" charset="0"/>
              </a:rPr>
              <a:t>Caso anules a matrícula após o prazo de inscrição para a 1.ª </a:t>
            </a:r>
            <a:r>
              <a:rPr lang="pt-PT" dirty="0" smtClean="0">
                <a:solidFill>
                  <a:srgbClr val="484848"/>
                </a:solidFill>
                <a:latin typeface="Calibri" panose="020F0502020204030204" pitchFamily="34" charset="0"/>
              </a:rPr>
              <a:t>fase, e até ao 5º dia útil do 3º período, </a:t>
            </a:r>
            <a:r>
              <a:rPr lang="pt-PT" dirty="0">
                <a:solidFill>
                  <a:srgbClr val="484848"/>
                </a:solidFill>
                <a:latin typeface="Calibri" panose="020F0502020204030204" pitchFamily="34" charset="0"/>
              </a:rPr>
              <a:t>deves inscrever-te ou atualizar a tua inscrição, mediante o preenchimento de um novo </a:t>
            </a:r>
            <a:r>
              <a:rPr lang="pt-PT" dirty="0" smtClean="0">
                <a:solidFill>
                  <a:srgbClr val="484848"/>
                </a:solidFill>
                <a:latin typeface="Calibri" panose="020F0502020204030204" pitchFamily="34" charset="0"/>
              </a:rPr>
              <a:t>boletim, </a:t>
            </a:r>
            <a:r>
              <a:rPr lang="pt-PT" dirty="0">
                <a:solidFill>
                  <a:srgbClr val="484848"/>
                </a:solidFill>
                <a:latin typeface="Calibri" panose="020F0502020204030204" pitchFamily="34" charset="0"/>
              </a:rPr>
              <a:t>nos dois dias úteis seguintes ao da anulação da matrícula.</a:t>
            </a:r>
          </a:p>
          <a:p>
            <a:pPr algn="just"/>
            <a:r>
              <a:rPr lang="pt-PT" dirty="0">
                <a:solidFill>
                  <a:srgbClr val="484848"/>
                </a:solidFill>
                <a:latin typeface="Calibri" panose="020F0502020204030204" pitchFamily="34" charset="0"/>
              </a:rPr>
              <a:t>Caso no fim do ano </a:t>
            </a:r>
            <a:r>
              <a:rPr lang="pt-PT" dirty="0" smtClean="0">
                <a:solidFill>
                  <a:srgbClr val="484848"/>
                </a:solidFill>
                <a:latin typeface="Calibri" panose="020F0502020204030204" pitchFamily="34" charset="0"/>
              </a:rPr>
              <a:t>letivo </a:t>
            </a:r>
            <a:r>
              <a:rPr lang="pt-PT" dirty="0">
                <a:solidFill>
                  <a:srgbClr val="484848"/>
                </a:solidFill>
                <a:latin typeface="Calibri" panose="020F0502020204030204" pitchFamily="34" charset="0"/>
              </a:rPr>
              <a:t>não tenhas aprovação a uma disciplina, deves inscrever-te ou alterar a tua condição para aluno autoproposto, mediante o preenchimento de um novo boletim, nos dois dias úteis seguintes ao da afixação das pautas da avaliação final do 3.º período.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97688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3"/>
          </p:nvPr>
        </p:nvSpPr>
        <p:spPr>
          <a:xfrm>
            <a:off x="913774" y="901874"/>
            <a:ext cx="10363826" cy="48893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sz="2800" b="1" dirty="0">
                <a:solidFill>
                  <a:srgbClr val="161616"/>
                </a:solidFill>
                <a:latin typeface="Calibri" panose="020F0502020204030204" pitchFamily="34" charset="0"/>
              </a:rPr>
              <a:t>Que documentos são necessários?</a:t>
            </a:r>
          </a:p>
          <a:p>
            <a:pPr marL="0" indent="0">
              <a:buNone/>
            </a:pPr>
            <a:r>
              <a:rPr lang="pt-PT" dirty="0">
                <a:solidFill>
                  <a:srgbClr val="484848"/>
                </a:solidFill>
                <a:latin typeface="Calibri" panose="020F0502020204030204" pitchFamily="34" charset="0"/>
              </a:rPr>
              <a:t>Quando efetuares a inscrição deverás levar os seguintes documentos:</a:t>
            </a:r>
          </a:p>
          <a:p>
            <a:pPr>
              <a:buFont typeface="+mj-lt"/>
              <a:buAutoNum type="arabicPeriod"/>
            </a:pPr>
            <a:r>
              <a:rPr lang="pt-PT" dirty="0">
                <a:solidFill>
                  <a:srgbClr val="484848"/>
                </a:solidFill>
                <a:latin typeface="Calibri" panose="020F0502020204030204" pitchFamily="34" charset="0"/>
              </a:rPr>
              <a:t>Boletim de inscrição da Editorial do Ministério da Educação (EMEC), que poderás adquirir na tua escola;</a:t>
            </a:r>
          </a:p>
          <a:p>
            <a:pPr>
              <a:buFont typeface="+mj-lt"/>
              <a:buAutoNum type="arabicPeriod"/>
            </a:pPr>
            <a:r>
              <a:rPr lang="pt-PT" dirty="0">
                <a:solidFill>
                  <a:srgbClr val="484848"/>
                </a:solidFill>
                <a:latin typeface="Calibri" panose="020F0502020204030204" pitchFamily="34" charset="0"/>
              </a:rPr>
              <a:t>Cartão de cidadão/Bilhete de identidade;</a:t>
            </a:r>
          </a:p>
          <a:p>
            <a:pPr>
              <a:buFont typeface="+mj-lt"/>
              <a:buAutoNum type="arabicPeriod"/>
            </a:pPr>
            <a:r>
              <a:rPr lang="pt-PT" dirty="0">
                <a:solidFill>
                  <a:srgbClr val="484848"/>
                </a:solidFill>
                <a:latin typeface="Calibri" panose="020F0502020204030204" pitchFamily="34" charset="0"/>
              </a:rPr>
              <a:t>Boletim individual de saúde atualizado*;</a:t>
            </a:r>
          </a:p>
          <a:p>
            <a:pPr>
              <a:buFont typeface="+mj-lt"/>
              <a:buAutoNum type="arabicPeriod"/>
            </a:pPr>
            <a:r>
              <a:rPr lang="pt-PT" dirty="0">
                <a:solidFill>
                  <a:srgbClr val="484848"/>
                </a:solidFill>
                <a:latin typeface="Calibri" panose="020F0502020204030204" pitchFamily="34" charset="0"/>
              </a:rPr>
              <a:t>Documento comprovativo das habilitações académicas adquiridas anteriormente</a:t>
            </a:r>
            <a:r>
              <a:rPr lang="pt-PT" dirty="0" smtClean="0">
                <a:solidFill>
                  <a:srgbClr val="484848"/>
                </a:solidFill>
                <a:latin typeface="Calibri" panose="020F0502020204030204" pitchFamily="34" charset="0"/>
              </a:rPr>
              <a:t>*.</a:t>
            </a:r>
          </a:p>
          <a:p>
            <a:pPr marL="0" indent="0">
              <a:buNone/>
            </a:pPr>
            <a:endParaRPr lang="pt-PT" dirty="0">
              <a:solidFill>
                <a:srgbClr val="484848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PT" dirty="0">
                <a:solidFill>
                  <a:srgbClr val="484848"/>
                </a:solidFill>
                <a:latin typeface="Calibri" panose="020F0502020204030204" pitchFamily="34" charset="0"/>
              </a:rPr>
              <a:t>* Se o teu processo fizer parte desta escola és dispensado de entregar estes dois últimos documentos.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99308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3"/>
          </p:nvPr>
        </p:nvSpPr>
        <p:spPr>
          <a:xfrm>
            <a:off x="913774" y="663879"/>
            <a:ext cx="10363826" cy="56116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PT" sz="2800" b="1" dirty="0">
                <a:solidFill>
                  <a:srgbClr val="161616"/>
                </a:solidFill>
                <a:latin typeface="Calibri" panose="020F0502020204030204" pitchFamily="34" charset="0"/>
              </a:rPr>
              <a:t>Quanto é que vou pagar?</a:t>
            </a:r>
          </a:p>
          <a:p>
            <a:pPr marL="0" indent="0">
              <a:buNone/>
            </a:pPr>
            <a:r>
              <a:rPr lang="pt-PT" sz="2100" dirty="0">
                <a:latin typeface="Calibri" panose="020F0502020204030204" pitchFamily="34" charset="0"/>
              </a:rPr>
              <a:t>Os encargos a que está sujeita a tua inscrição nos exames nacionais dependerá da tua situação:</a:t>
            </a:r>
          </a:p>
          <a:p>
            <a:r>
              <a:rPr lang="pt-PT" sz="21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Alunos internos</a:t>
            </a:r>
            <a:r>
              <a:rPr lang="pt-PT" sz="2100" dirty="0">
                <a:latin typeface="Calibri" panose="020F0502020204030204" pitchFamily="34" charset="0"/>
              </a:rPr>
              <a:t>: estão </a:t>
            </a:r>
            <a:r>
              <a:rPr lang="pt-PT" sz="21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isentos do pagamento </a:t>
            </a:r>
            <a:r>
              <a:rPr lang="pt-PT" sz="2100" dirty="0">
                <a:latin typeface="Calibri" panose="020F0502020204030204" pitchFamily="34" charset="0"/>
              </a:rPr>
              <a:t>de qualquer propina </a:t>
            </a:r>
            <a:r>
              <a:rPr lang="pt-PT" sz="21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para a inscrição na 1.ª fase dos exames </a:t>
            </a:r>
            <a:r>
              <a:rPr lang="pt-PT" sz="2100" dirty="0">
                <a:latin typeface="Calibri" panose="020F0502020204030204" pitchFamily="34" charset="0"/>
              </a:rPr>
              <a:t>finais nacionais, dentro dos prazos definidos em cima. Caso estes alunos não tenham obtido aprovação nas disciplinas em que realizaram exames finais nacionais na 1.ª fase podem inscrever-se na 2.ª fase, </a:t>
            </a:r>
            <a:r>
              <a:rPr lang="pt-PT" sz="2100" dirty="0" smtClean="0">
                <a:latin typeface="Calibri" panose="020F0502020204030204" pitchFamily="34" charset="0"/>
              </a:rPr>
              <a:t>mediante o </a:t>
            </a:r>
            <a:r>
              <a:rPr lang="pt-PT" sz="21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pagamento de €3 </a:t>
            </a:r>
            <a:r>
              <a:rPr lang="pt-PT" sz="2100" dirty="0">
                <a:latin typeface="Calibri" panose="020F0502020204030204" pitchFamily="34" charset="0"/>
              </a:rPr>
              <a:t>(três euros) </a:t>
            </a:r>
            <a:r>
              <a:rPr lang="pt-PT" sz="21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por </a:t>
            </a:r>
            <a:r>
              <a:rPr lang="pt-PT" sz="2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disciplina.</a:t>
            </a:r>
            <a:endParaRPr lang="pt-PT" sz="2100" dirty="0" smtClean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r>
              <a:rPr lang="pt-PT" sz="21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Alunos autopropostos</a:t>
            </a:r>
            <a:r>
              <a:rPr lang="pt-PT" sz="2100" dirty="0" smtClean="0">
                <a:latin typeface="Calibri" panose="020F0502020204030204" pitchFamily="34" charset="0"/>
              </a:rPr>
              <a:t>: estão sujeitos ao </a:t>
            </a:r>
            <a:r>
              <a:rPr lang="pt-PT" sz="2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pagamento de €3 </a:t>
            </a:r>
            <a:r>
              <a:rPr lang="pt-PT" sz="2100" dirty="0" smtClean="0">
                <a:latin typeface="Calibri" panose="020F0502020204030204" pitchFamily="34" charset="0"/>
              </a:rPr>
              <a:t>(três euros) </a:t>
            </a:r>
            <a:r>
              <a:rPr lang="pt-PT" sz="2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por disciplina</a:t>
            </a:r>
            <a:r>
              <a:rPr lang="pt-PT" sz="2100" dirty="0" smtClean="0">
                <a:latin typeface="Calibri" panose="020F0502020204030204" pitchFamily="34" charset="0"/>
              </a:rPr>
              <a:t>, em exames nacionais e provas de equivalência à frequência, em cada uma das fases.</a:t>
            </a:r>
          </a:p>
          <a:p>
            <a:r>
              <a:rPr lang="pt-PT" sz="21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Melhorias </a:t>
            </a:r>
            <a:r>
              <a:rPr lang="pt-PT" sz="21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do diploma</a:t>
            </a:r>
            <a:r>
              <a:rPr lang="pt-PT" sz="2100" dirty="0">
                <a:latin typeface="Calibri" panose="020F0502020204030204" pitchFamily="34" charset="0"/>
              </a:rPr>
              <a:t>: os alunos internos e autopropostos que se inscrevam em exames finais nacionais ou provas de equivalência à frequência para melhoria de classificação estão sujeitos ao </a:t>
            </a:r>
            <a:r>
              <a:rPr lang="pt-PT" sz="21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pagamento de €10</a:t>
            </a:r>
            <a:r>
              <a:rPr lang="pt-PT" sz="2100" dirty="0">
                <a:latin typeface="Calibri" panose="020F0502020204030204" pitchFamily="34" charset="0"/>
              </a:rPr>
              <a:t> (dez euros) </a:t>
            </a:r>
            <a:r>
              <a:rPr lang="pt-PT" sz="21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por disciplina</a:t>
            </a:r>
            <a:r>
              <a:rPr lang="pt-PT" sz="2100" dirty="0">
                <a:latin typeface="Calibri" panose="020F0502020204030204" pitchFamily="34" charset="0"/>
              </a:rPr>
              <a:t>, no ato da inscrição, não se aplicando neste caso o pagamento mencionado em cima.</a:t>
            </a:r>
          </a:p>
          <a:p>
            <a:pPr marL="0" indent="0">
              <a:buNone/>
            </a:pPr>
            <a:r>
              <a:rPr lang="pt-PT" sz="2100" dirty="0">
                <a:latin typeface="Calibri" panose="020F0502020204030204" pitchFamily="34" charset="0"/>
              </a:rPr>
              <a:t>Caso faças a inscrição depois de expirados os prazos de inscrição referido irás ficar sujeito ao pagamento suplementar de €25 (vinte e cinco euros), qualquer que seja o número de disciplinas, acrescido da propina de inscrição correspondente.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55019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tícul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151</TotalTime>
  <Words>162</Words>
  <Application>Microsoft Office PowerPoint</Application>
  <PresentationFormat>Personalizados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Gotícula</vt:lpstr>
      <vt:lpstr>Exames Nacionais 2017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Exames Nacionais 2016</dc:title>
  <dc:creator>Fernanda</dc:creator>
  <cp:lastModifiedBy>Utilizador</cp:lastModifiedBy>
  <cp:revision>10</cp:revision>
  <dcterms:created xsi:type="dcterms:W3CDTF">2016-03-09T16:31:22Z</dcterms:created>
  <dcterms:modified xsi:type="dcterms:W3CDTF">2017-02-16T17:21:32Z</dcterms:modified>
</cp:coreProperties>
</file>